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he Seasons Bold" charset="1" panose="00000000000000000000"/>
      <p:regular r:id="rId14"/>
    </p:embeddedFont>
    <p:embeddedFont>
      <p:font typeface="Poppins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87244" y="-390004"/>
            <a:ext cx="7911060" cy="11067008"/>
            <a:chOff x="0" y="0"/>
            <a:chExt cx="2083571" cy="291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3571" cy="2914767"/>
            </a:xfrm>
            <a:custGeom>
              <a:avLst/>
              <a:gdLst/>
              <a:ahLst/>
              <a:cxnLst/>
              <a:rect r="r" b="b" t="t" l="l"/>
              <a:pathLst>
                <a:path h="2914767" w="2083571">
                  <a:moveTo>
                    <a:pt x="0" y="0"/>
                  </a:moveTo>
                  <a:lnTo>
                    <a:pt x="2083571" y="0"/>
                  </a:lnTo>
                  <a:lnTo>
                    <a:pt x="2083571" y="2914767"/>
                  </a:lnTo>
                  <a:lnTo>
                    <a:pt x="0" y="291476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83571" cy="2971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4402" y="853625"/>
            <a:ext cx="1538516" cy="538623"/>
            <a:chOff x="0" y="0"/>
            <a:chExt cx="405206" cy="1418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5206" cy="141859"/>
            </a:xfrm>
            <a:custGeom>
              <a:avLst/>
              <a:gdLst/>
              <a:ahLst/>
              <a:cxnLst/>
              <a:rect r="r" b="b" t="t" l="l"/>
              <a:pathLst>
                <a:path h="141859" w="405206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289311"/>
            <a:ext cx="8115300" cy="433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07"/>
              </a:lnSpc>
            </a:pPr>
            <a:r>
              <a:rPr lang="en-US" sz="15377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Palm Resort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275190"/>
            <a:ext cx="8696243" cy="53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8"/>
              </a:lnSpc>
            </a:pPr>
            <a:r>
              <a:rPr lang="en-US" sz="2546" spc="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HOTEL MANAGEMENT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918667" y="2136911"/>
            <a:ext cx="8319513" cy="6757242"/>
            <a:chOff x="0" y="0"/>
            <a:chExt cx="1288910" cy="10468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8910" cy="1046874"/>
            </a:xfrm>
            <a:custGeom>
              <a:avLst/>
              <a:gdLst/>
              <a:ahLst/>
              <a:cxnLst/>
              <a:rect r="r" b="b" t="t" l="l"/>
              <a:pathLst>
                <a:path h="1046874" w="1288910">
                  <a:moveTo>
                    <a:pt x="0" y="0"/>
                  </a:moveTo>
                  <a:lnTo>
                    <a:pt x="1288910" y="0"/>
                  </a:lnTo>
                  <a:lnTo>
                    <a:pt x="1288910" y="1046874"/>
                  </a:lnTo>
                  <a:lnTo>
                    <a:pt x="0" y="1046874"/>
                  </a:lnTo>
                  <a:close/>
                </a:path>
              </a:pathLst>
            </a:custGeom>
            <a:blipFill>
              <a:blip r:embed="rId2"/>
              <a:stretch>
                <a:fillRect l="-10954" t="0" r="-10954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10815980" y="7423279"/>
            <a:ext cx="532129" cy="2941746"/>
            <a:chOff x="0" y="0"/>
            <a:chExt cx="140149" cy="77478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149" cy="774781"/>
            </a:xfrm>
            <a:custGeom>
              <a:avLst/>
              <a:gdLst/>
              <a:ahLst/>
              <a:cxnLst/>
              <a:rect r="r" b="b" t="t" l="l"/>
              <a:pathLst>
                <a:path h="774781" w="140149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1051095"/>
            <a:ext cx="1839705" cy="1076290"/>
          </a:xfrm>
          <a:custGeom>
            <a:avLst/>
            <a:gdLst/>
            <a:ahLst/>
            <a:cxnLst/>
            <a:rect r="r" b="b" t="t" l="l"/>
            <a:pathLst>
              <a:path h="1076290" w="1839705">
                <a:moveTo>
                  <a:pt x="0" y="0"/>
                </a:moveTo>
                <a:lnTo>
                  <a:pt x="1839705" y="0"/>
                </a:lnTo>
                <a:lnTo>
                  <a:pt x="1839705" y="1076291"/>
                </a:lnTo>
                <a:lnTo>
                  <a:pt x="0" y="1076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6944537"/>
            <a:ext cx="6658708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Веборієнтована система для автоматизації управління готельними послугами – це інноваційне рішення, яке спрощує бронювання, фінансовий облік і покращує взаємодію з гостями для підвищення ефективності та якості сервісу.</a:t>
            </a:r>
          </a:p>
          <a:p>
            <a:pPr algn="l">
              <a:lnSpc>
                <a:spcPts val="27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390389" y="914974"/>
            <a:ext cx="78654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9211" y="914974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Rooms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89814" y="914974"/>
            <a:ext cx="110474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33249" y="914974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9201150"/>
            <a:ext cx="193575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by: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Онищенко Ілля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9131" y="1781175"/>
            <a:ext cx="7254857" cy="254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Vision &amp; Mission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89131" y="4840265"/>
            <a:ext cx="6314248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Стати провідним рішенням для автоматизації готельного бізнесу, забезпечуючи ефективне управління, високий рівень обслуговування клієнтів і підвищення конкурентоспроможності готелів у цифрову епоху.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9131" y="4470636"/>
            <a:ext cx="1348959" cy="37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49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Vision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9131" y="7244671"/>
            <a:ext cx="6314248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Надати готелям сучасний, інтуїтивно зрозумілий інструмент, який оптимізує процеси бронювання, управління ресурсами та комунікацію, сприяючи підвищенню продуктивності персоналу та задоволеності гостей.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9131" y="6875042"/>
            <a:ext cx="1348959" cy="37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49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Mission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65750" y="-390004"/>
            <a:ext cx="8974741" cy="12498013"/>
            <a:chOff x="0" y="0"/>
            <a:chExt cx="2363718" cy="32916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63718" cy="3291658"/>
            </a:xfrm>
            <a:custGeom>
              <a:avLst/>
              <a:gdLst/>
              <a:ahLst/>
              <a:cxnLst/>
              <a:rect r="r" b="b" t="t" l="l"/>
              <a:pathLst>
                <a:path h="3291658" w="236371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80309" y="2043195"/>
            <a:ext cx="9355921" cy="3313861"/>
            <a:chOff x="0" y="0"/>
            <a:chExt cx="1449477" cy="5134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477" cy="513404"/>
            </a:xfrm>
            <a:custGeom>
              <a:avLst/>
              <a:gdLst/>
              <a:ahLst/>
              <a:cxnLst/>
              <a:rect r="r" b="b" t="t" l="l"/>
              <a:pathLst>
                <a:path h="513404" w="1449477">
                  <a:moveTo>
                    <a:pt x="0" y="0"/>
                  </a:moveTo>
                  <a:lnTo>
                    <a:pt x="1449477" y="0"/>
                  </a:lnTo>
                  <a:lnTo>
                    <a:pt x="1449477" y="513404"/>
                  </a:lnTo>
                  <a:lnTo>
                    <a:pt x="0" y="513404"/>
                  </a:lnTo>
                  <a:close/>
                </a:path>
              </a:pathLst>
            </a:custGeom>
            <a:blipFill>
              <a:blip r:embed="rId2"/>
              <a:stretch>
                <a:fillRect l="0" t="-44050" r="0" b="-4405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80309" y="5859003"/>
            <a:ext cx="9355921" cy="3313861"/>
            <a:chOff x="0" y="0"/>
            <a:chExt cx="1449477" cy="5134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9477" cy="513404"/>
            </a:xfrm>
            <a:custGeom>
              <a:avLst/>
              <a:gdLst/>
              <a:ahLst/>
              <a:cxnLst/>
              <a:rect r="r" b="b" t="t" l="l"/>
              <a:pathLst>
                <a:path h="513404" w="1449477">
                  <a:moveTo>
                    <a:pt x="0" y="0"/>
                  </a:moveTo>
                  <a:lnTo>
                    <a:pt x="1449477" y="0"/>
                  </a:lnTo>
                  <a:lnTo>
                    <a:pt x="1449477" y="513404"/>
                  </a:lnTo>
                  <a:lnTo>
                    <a:pt x="0" y="513404"/>
                  </a:lnTo>
                  <a:close/>
                </a:path>
              </a:pathLst>
            </a:custGeom>
            <a:blipFill>
              <a:blip r:embed="rId3"/>
              <a:stretch>
                <a:fillRect l="0" t="-32845" r="0" b="-3284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0149" cy="774781"/>
            </a:xfrm>
            <a:custGeom>
              <a:avLst/>
              <a:gdLst/>
              <a:ahLst/>
              <a:cxnLst/>
              <a:rect r="r" b="b" t="t" l="l"/>
              <a:pathLst>
                <a:path h="774781" w="140149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0" y="7981271"/>
            <a:ext cx="532129" cy="2941746"/>
            <a:chOff x="0" y="0"/>
            <a:chExt cx="140149" cy="7747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0149" cy="774781"/>
            </a:xfrm>
            <a:custGeom>
              <a:avLst/>
              <a:gdLst/>
              <a:ahLst/>
              <a:cxnLst/>
              <a:rect r="r" b="b" t="t" l="l"/>
              <a:pathLst>
                <a:path h="774781" w="140149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8278" y="-531353"/>
            <a:ext cx="7201304" cy="11067008"/>
            <a:chOff x="0" y="0"/>
            <a:chExt cx="1896640" cy="291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6640" cy="2914767"/>
            </a:xfrm>
            <a:custGeom>
              <a:avLst/>
              <a:gdLst/>
              <a:ahLst/>
              <a:cxnLst/>
              <a:rect r="r" b="b" t="t" l="l"/>
              <a:pathLst>
                <a:path h="2914767" w="1896640">
                  <a:moveTo>
                    <a:pt x="0" y="0"/>
                  </a:moveTo>
                  <a:lnTo>
                    <a:pt x="1896640" y="0"/>
                  </a:lnTo>
                  <a:lnTo>
                    <a:pt x="1896640" y="2914767"/>
                  </a:lnTo>
                  <a:lnTo>
                    <a:pt x="0" y="291476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96640" cy="2971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99458" y="-805683"/>
            <a:ext cx="8115300" cy="11615668"/>
          </a:xfrm>
          <a:custGeom>
            <a:avLst/>
            <a:gdLst/>
            <a:ahLst/>
            <a:cxnLst/>
            <a:rect r="r" b="b" t="t" l="l"/>
            <a:pathLst>
              <a:path h="11615668" w="8115300">
                <a:moveTo>
                  <a:pt x="0" y="0"/>
                </a:moveTo>
                <a:lnTo>
                  <a:pt x="8115300" y="0"/>
                </a:lnTo>
                <a:lnTo>
                  <a:pt x="8115300" y="11615668"/>
                </a:lnTo>
                <a:lnTo>
                  <a:pt x="0" y="11615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98" r="0" b="-239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0324" y="246883"/>
            <a:ext cx="16397856" cy="129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b="true" sz="9000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Problems and Solutions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76863" y="2023807"/>
            <a:ext cx="483248" cy="483248"/>
            <a:chOff x="0" y="0"/>
            <a:chExt cx="127275" cy="127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275" cy="127275"/>
            </a:xfrm>
            <a:custGeom>
              <a:avLst/>
              <a:gdLst/>
              <a:ahLst/>
              <a:cxnLst/>
              <a:rect r="r" b="b" t="t" l="l"/>
              <a:pathLst>
                <a:path h="127275" w="127275">
                  <a:moveTo>
                    <a:pt x="0" y="0"/>
                  </a:moveTo>
                  <a:lnTo>
                    <a:pt x="127275" y="0"/>
                  </a:lnTo>
                  <a:lnTo>
                    <a:pt x="127275" y="127275"/>
                  </a:lnTo>
                  <a:lnTo>
                    <a:pt x="0" y="12727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7275" cy="184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65196" y="2169949"/>
            <a:ext cx="306582" cy="190965"/>
          </a:xfrm>
          <a:custGeom>
            <a:avLst/>
            <a:gdLst/>
            <a:ahLst/>
            <a:cxnLst/>
            <a:rect r="r" b="b" t="t" l="l"/>
            <a:pathLst>
              <a:path h="190965" w="306582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7033" y="3148186"/>
            <a:ext cx="306582" cy="190965"/>
          </a:xfrm>
          <a:custGeom>
            <a:avLst/>
            <a:gdLst/>
            <a:ahLst/>
            <a:cxnLst/>
            <a:rect r="r" b="b" t="t" l="l"/>
            <a:pathLst>
              <a:path h="190965" w="306582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8444" y="2099128"/>
            <a:ext cx="8760075" cy="33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7"/>
              </a:lnSpc>
            </a:pPr>
            <a:r>
              <a:rPr lang="en-US" sz="2349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Труднощі з управлінням бронюванням номерів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76863" y="4101736"/>
            <a:ext cx="483248" cy="483248"/>
            <a:chOff x="0" y="0"/>
            <a:chExt cx="127275" cy="1272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275" cy="127275"/>
            </a:xfrm>
            <a:custGeom>
              <a:avLst/>
              <a:gdLst/>
              <a:ahLst/>
              <a:cxnLst/>
              <a:rect r="r" b="b" t="t" l="l"/>
              <a:pathLst>
                <a:path h="127275" w="127275">
                  <a:moveTo>
                    <a:pt x="0" y="0"/>
                  </a:moveTo>
                  <a:lnTo>
                    <a:pt x="127275" y="0"/>
                  </a:lnTo>
                  <a:lnTo>
                    <a:pt x="127275" y="127275"/>
                  </a:lnTo>
                  <a:lnTo>
                    <a:pt x="0" y="12727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275" cy="184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65196" y="4247877"/>
            <a:ext cx="306582" cy="190965"/>
          </a:xfrm>
          <a:custGeom>
            <a:avLst/>
            <a:gdLst/>
            <a:ahLst/>
            <a:cxnLst/>
            <a:rect r="r" b="b" t="t" l="l"/>
            <a:pathLst>
              <a:path h="190965" w="306582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48444" y="4730272"/>
            <a:ext cx="81153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Забезпечення централізованого зберігання інформації про клієнтів, транзакції та статистику, що дозволяє ефективно управляти даними та спрощує фінансовий облік.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8444" y="4010369"/>
            <a:ext cx="8482424" cy="65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7"/>
              </a:lnSpc>
            </a:pPr>
            <a:r>
              <a:rPr lang="en-US" sz="2349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Відсутність централізованого обліку даних про клієнтів і фінанси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76863" y="6239159"/>
            <a:ext cx="483248" cy="483248"/>
            <a:chOff x="0" y="0"/>
            <a:chExt cx="127275" cy="1272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275" cy="127275"/>
            </a:xfrm>
            <a:custGeom>
              <a:avLst/>
              <a:gdLst/>
              <a:ahLst/>
              <a:cxnLst/>
              <a:rect r="r" b="b" t="t" l="l"/>
              <a:pathLst>
                <a:path h="127275" w="127275">
                  <a:moveTo>
                    <a:pt x="0" y="0"/>
                  </a:moveTo>
                  <a:lnTo>
                    <a:pt x="127275" y="0"/>
                  </a:lnTo>
                  <a:lnTo>
                    <a:pt x="127275" y="127275"/>
                  </a:lnTo>
                  <a:lnTo>
                    <a:pt x="0" y="12727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27275" cy="184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65196" y="6385301"/>
            <a:ext cx="306582" cy="190965"/>
          </a:xfrm>
          <a:custGeom>
            <a:avLst/>
            <a:gdLst/>
            <a:ahLst/>
            <a:cxnLst/>
            <a:rect r="r" b="b" t="t" l="l"/>
            <a:pathLst>
              <a:path h="190965" w="306582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48444" y="6147792"/>
            <a:ext cx="8482424" cy="65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7"/>
              </a:lnSpc>
            </a:pPr>
            <a:r>
              <a:rPr lang="en-US" sz="2349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Обмежена взаємодія з клієнтами та персоналізовані послуги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76863" y="8433732"/>
            <a:ext cx="483248" cy="483248"/>
            <a:chOff x="0" y="0"/>
            <a:chExt cx="127275" cy="1272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7275" cy="127275"/>
            </a:xfrm>
            <a:custGeom>
              <a:avLst/>
              <a:gdLst/>
              <a:ahLst/>
              <a:cxnLst/>
              <a:rect r="r" b="b" t="t" l="l"/>
              <a:pathLst>
                <a:path h="127275" w="127275">
                  <a:moveTo>
                    <a:pt x="0" y="0"/>
                  </a:moveTo>
                  <a:lnTo>
                    <a:pt x="127275" y="0"/>
                  </a:lnTo>
                  <a:lnTo>
                    <a:pt x="127275" y="127275"/>
                  </a:lnTo>
                  <a:lnTo>
                    <a:pt x="0" y="12727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27275" cy="184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665196" y="8579874"/>
            <a:ext cx="306582" cy="190965"/>
          </a:xfrm>
          <a:custGeom>
            <a:avLst/>
            <a:gdLst/>
            <a:ahLst/>
            <a:cxnLst/>
            <a:rect r="r" b="b" t="t" l="l"/>
            <a:pathLst>
              <a:path h="190965" w="306582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148444" y="8509053"/>
            <a:ext cx="8760075" cy="33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7"/>
              </a:lnSpc>
            </a:pPr>
            <a:r>
              <a:rPr lang="en-US" sz="2349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Висока ймовірність помилок через ручне управління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8444" y="2545603"/>
            <a:ext cx="81153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Автоматизація процесу бронювання через інтегровану систему, яка дозволяє клієнтам здійснювати бронювання онлайн, а адміністраторам – легко керувати резервами.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7033" y="6809339"/>
            <a:ext cx="811530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Система забезпечує можливість зворотного зв’язку, відстеження уподобань клієнтів і персоналізації пропозицій, що покращує клієнтський досвід.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8444" y="8951261"/>
            <a:ext cx="811530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Мінімізація людського фактору через автоматизацію операцій, що знижує ризик помилок та підвищує точність роботи системи.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2879" y="-1664522"/>
            <a:ext cx="6273978" cy="12341525"/>
            <a:chOff x="0" y="0"/>
            <a:chExt cx="1652406" cy="3250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2406" cy="3250443"/>
            </a:xfrm>
            <a:custGeom>
              <a:avLst/>
              <a:gdLst/>
              <a:ahLst/>
              <a:cxnLst/>
              <a:rect r="r" b="b" t="t" l="l"/>
              <a:pathLst>
                <a:path h="3250443" w="1652406">
                  <a:moveTo>
                    <a:pt x="0" y="0"/>
                  </a:moveTo>
                  <a:lnTo>
                    <a:pt x="1652406" y="0"/>
                  </a:lnTo>
                  <a:lnTo>
                    <a:pt x="1652406" y="3250443"/>
                  </a:lnTo>
                  <a:lnTo>
                    <a:pt x="0" y="32504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52406" cy="3307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55034" y="-1106349"/>
            <a:ext cx="532129" cy="13065903"/>
            <a:chOff x="0" y="0"/>
            <a:chExt cx="140149" cy="34412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149" cy="3441226"/>
            </a:xfrm>
            <a:custGeom>
              <a:avLst/>
              <a:gdLst/>
              <a:ahLst/>
              <a:cxnLst/>
              <a:rect r="r" b="b" t="t" l="l"/>
              <a:pathLst>
                <a:path h="3441226" w="140149">
                  <a:moveTo>
                    <a:pt x="0" y="0"/>
                  </a:moveTo>
                  <a:lnTo>
                    <a:pt x="140149" y="0"/>
                  </a:lnTo>
                  <a:lnTo>
                    <a:pt x="140149" y="3441226"/>
                  </a:lnTo>
                  <a:lnTo>
                    <a:pt x="0" y="3441226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0149" cy="349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923213" y="729642"/>
            <a:ext cx="7336087" cy="254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How it works for User?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3213" y="2940658"/>
            <a:ext cx="7110893" cy="599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Реєстрація та вхід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Гість реєструється або входить в систему, заповнивши необхідні дані для доступу.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Огляд номерів та послуг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Після входу гість переглядає доступні номери та додаткові послуги готелю.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Бронювання номеру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Гість вибирає дати, категорію номера та кількість осіб для бронювання.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Замовлення додаткових послуг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Гість може замовити додаткові послуги, які додаються до бронювання.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Зв'язок з адміністрацією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Гість може звернутися до адміністрації через форму зворотного зв’язку.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Вихід із системи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Гість може вийти з системи через відповідну кнопку.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1877569"/>
            <a:ext cx="7838317" cy="6293316"/>
            <a:chOff x="0" y="0"/>
            <a:chExt cx="7467600" cy="59956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182226" y="3592998"/>
            <a:ext cx="3475738" cy="4816432"/>
            <a:chOff x="0" y="0"/>
            <a:chExt cx="4734560" cy="65608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57734" t="0" r="-57734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416762" y="5380227"/>
            <a:ext cx="1530928" cy="3029203"/>
            <a:chOff x="0" y="0"/>
            <a:chExt cx="2620010" cy="51841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7381" t="0" r="-27381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55394" y="-1668538"/>
            <a:ext cx="6273978" cy="12341525"/>
            <a:chOff x="0" y="0"/>
            <a:chExt cx="1652406" cy="3250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2406" cy="3250443"/>
            </a:xfrm>
            <a:custGeom>
              <a:avLst/>
              <a:gdLst/>
              <a:ahLst/>
              <a:cxnLst/>
              <a:rect r="r" b="b" t="t" l="l"/>
              <a:pathLst>
                <a:path h="3250443" w="1652406">
                  <a:moveTo>
                    <a:pt x="0" y="0"/>
                  </a:moveTo>
                  <a:lnTo>
                    <a:pt x="1652406" y="0"/>
                  </a:lnTo>
                  <a:lnTo>
                    <a:pt x="1652406" y="3250443"/>
                  </a:lnTo>
                  <a:lnTo>
                    <a:pt x="0" y="32504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52406" cy="3307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23264" y="-198084"/>
            <a:ext cx="532129" cy="13065903"/>
            <a:chOff x="0" y="0"/>
            <a:chExt cx="140149" cy="34412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149" cy="3441226"/>
            </a:xfrm>
            <a:custGeom>
              <a:avLst/>
              <a:gdLst/>
              <a:ahLst/>
              <a:cxnLst/>
              <a:rect r="r" b="b" t="t" l="l"/>
              <a:pathLst>
                <a:path h="3441226" w="140149">
                  <a:moveTo>
                    <a:pt x="0" y="0"/>
                  </a:moveTo>
                  <a:lnTo>
                    <a:pt x="140149" y="0"/>
                  </a:lnTo>
                  <a:lnTo>
                    <a:pt x="140149" y="3441226"/>
                  </a:lnTo>
                  <a:lnTo>
                    <a:pt x="0" y="3441226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0149" cy="349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20983" y="1877569"/>
            <a:ext cx="7838317" cy="6293316"/>
            <a:chOff x="0" y="0"/>
            <a:chExt cx="7467600" cy="5995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677671" y="3592998"/>
            <a:ext cx="3475738" cy="4816432"/>
            <a:chOff x="0" y="0"/>
            <a:chExt cx="4734560" cy="6560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6830" y="50800"/>
              <a:ext cx="4645660" cy="6473190"/>
            </a:xfrm>
            <a:custGeom>
              <a:avLst/>
              <a:gdLst/>
              <a:ahLst/>
              <a:cxnLst/>
              <a:rect r="r" b="b" t="t" l="l"/>
              <a:pathLst>
                <a:path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6511"/>
              <a:ext cx="4716780" cy="6544310"/>
            </a:xfrm>
            <a:custGeom>
              <a:avLst/>
              <a:gdLst/>
              <a:ahLst/>
              <a:cxnLst/>
              <a:rect r="r" b="b" t="t" l="l"/>
              <a:pathLst>
                <a:path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6540" y="265430"/>
              <a:ext cx="4207510" cy="6043930"/>
            </a:xfrm>
            <a:custGeom>
              <a:avLst/>
              <a:gdLst/>
              <a:ahLst/>
              <a:cxnLst/>
              <a:rect r="r" b="b" t="t" l="l"/>
              <a:pathLst>
                <a:path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57734" t="0" r="-57734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951378" y="120589"/>
              <a:ext cx="79963" cy="76322"/>
            </a:xfrm>
            <a:custGeom>
              <a:avLst/>
              <a:gdLst/>
              <a:ahLst/>
              <a:cxnLst/>
              <a:rect r="r" b="b" t="t" l="l"/>
              <a:pathLst>
                <a:path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19473" y="104052"/>
              <a:ext cx="114614" cy="109395"/>
            </a:xfrm>
            <a:custGeom>
              <a:avLst/>
              <a:gdLst/>
              <a:ahLst/>
              <a:cxnLst/>
              <a:rect r="r" b="b" t="t" l="l"/>
              <a:pathLst>
                <a:path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328944" y="128221"/>
              <a:ext cx="63971" cy="61058"/>
            </a:xfrm>
            <a:custGeom>
              <a:avLst/>
              <a:gdLst/>
              <a:ahLst/>
              <a:cxnLst/>
              <a:rect r="r" b="b" t="t" l="l"/>
              <a:pathLst>
                <a:path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346270" y="144758"/>
              <a:ext cx="29320" cy="27985"/>
            </a:xfrm>
            <a:custGeom>
              <a:avLst/>
              <a:gdLst/>
              <a:ahLst/>
              <a:cxnLst/>
              <a:rect r="r" b="b" t="t" l="l"/>
              <a:pathLst>
                <a:path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344044" y="144768"/>
              <a:ext cx="15993" cy="15264"/>
            </a:xfrm>
            <a:custGeom>
              <a:avLst/>
              <a:gdLst/>
              <a:ahLst/>
              <a:cxnLst/>
              <a:rect r="r" b="b" t="t" l="l"/>
              <a:pathLst>
                <a:path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716780" y="53467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4716780" y="861060"/>
              <a:ext cx="19050" cy="278130"/>
            </a:xfrm>
            <a:custGeom>
              <a:avLst/>
              <a:gdLst/>
              <a:ahLst/>
              <a:cxnLst/>
              <a:rect r="r" b="b" t="t" l="l"/>
              <a:pathLst>
                <a:path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64000" y="-2540"/>
              <a:ext cx="320040" cy="19050"/>
            </a:xfrm>
            <a:custGeom>
              <a:avLst/>
              <a:gdLst/>
              <a:ahLst/>
              <a:cxnLst/>
              <a:rect r="r" b="b" t="t" l="l"/>
              <a:pathLst>
                <a:path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5387945" y="5380227"/>
            <a:ext cx="1530928" cy="3029203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7381" t="0" r="-27381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028700" y="610369"/>
            <a:ext cx="7336087" cy="254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How it works for Staff?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2821385"/>
            <a:ext cx="7110893" cy="635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Вхід у систему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Співробітник вводить свої облікові дані для доступу до адміністративної панелі.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Оглядова панель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Адміністратор переглядає основні аспекти роботи готелю, включаючи бронювання та персонал.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Управління бронюваннями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Адміністратор може переглядати, редагувати або скасовувати бронювання.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Фінансові операції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Адміністратор переглядає оплату та генерує рахунки для бронювань.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Управління персоналом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Адміністратор може додавати, редагувати або видаляти співробітників.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Вихід із системи</a:t>
            </a:r>
          </a:p>
          <a:p>
            <a:pPr algn="just" marL="431799" indent="-215899" lvl="1">
              <a:lnSpc>
                <a:spcPts val="2799"/>
              </a:lnSpc>
              <a:buAutoNum type="arabicPeriod" startAt="1"/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Співробітник може вийти з системи через відповідну кнопку.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1792" y="-1143523"/>
            <a:ext cx="4231604" cy="13013798"/>
            <a:chOff x="0" y="0"/>
            <a:chExt cx="1114496" cy="34275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4496" cy="3427502"/>
            </a:xfrm>
            <a:custGeom>
              <a:avLst/>
              <a:gdLst/>
              <a:ahLst/>
              <a:cxnLst/>
              <a:rect r="r" b="b" t="t" l="l"/>
              <a:pathLst>
                <a:path h="3427502" w="1114496">
                  <a:moveTo>
                    <a:pt x="0" y="0"/>
                  </a:moveTo>
                  <a:lnTo>
                    <a:pt x="1114496" y="0"/>
                  </a:lnTo>
                  <a:lnTo>
                    <a:pt x="1114496" y="3427502"/>
                  </a:lnTo>
                  <a:lnTo>
                    <a:pt x="0" y="34275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4496" cy="348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55727" y="-397371"/>
            <a:ext cx="532129" cy="2941746"/>
            <a:chOff x="0" y="0"/>
            <a:chExt cx="140149" cy="7747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149" cy="774781"/>
            </a:xfrm>
            <a:custGeom>
              <a:avLst/>
              <a:gdLst/>
              <a:ahLst/>
              <a:cxnLst/>
              <a:rect r="r" b="b" t="t" l="l"/>
              <a:pathLst>
                <a:path h="774781" w="140149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72027" y="3738747"/>
            <a:ext cx="6482082" cy="3484119"/>
          </a:xfrm>
          <a:custGeom>
            <a:avLst/>
            <a:gdLst/>
            <a:ahLst/>
            <a:cxnLst/>
            <a:rect r="r" b="b" t="t" l="l"/>
            <a:pathLst>
              <a:path h="3484119" w="6482082">
                <a:moveTo>
                  <a:pt x="0" y="0"/>
                </a:moveTo>
                <a:lnTo>
                  <a:pt x="6482082" y="0"/>
                </a:lnTo>
                <a:lnTo>
                  <a:pt x="6482082" y="3484119"/>
                </a:lnTo>
                <a:lnTo>
                  <a:pt x="0" y="3484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62042" y="106074"/>
            <a:ext cx="5257759" cy="3349416"/>
          </a:xfrm>
          <a:custGeom>
            <a:avLst/>
            <a:gdLst/>
            <a:ahLst/>
            <a:cxnLst/>
            <a:rect r="r" b="b" t="t" l="l"/>
            <a:pathLst>
              <a:path h="3349416" w="5257759">
                <a:moveTo>
                  <a:pt x="0" y="0"/>
                </a:moveTo>
                <a:lnTo>
                  <a:pt x="5257759" y="0"/>
                </a:lnTo>
                <a:lnTo>
                  <a:pt x="5257759" y="3349416"/>
                </a:lnTo>
                <a:lnTo>
                  <a:pt x="0" y="3349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10656" y="151031"/>
            <a:ext cx="5917400" cy="3259501"/>
          </a:xfrm>
          <a:custGeom>
            <a:avLst/>
            <a:gdLst/>
            <a:ahLst/>
            <a:cxnLst/>
            <a:rect r="r" b="b" t="t" l="l"/>
            <a:pathLst>
              <a:path h="3259501" w="5917400">
                <a:moveTo>
                  <a:pt x="0" y="0"/>
                </a:moveTo>
                <a:lnTo>
                  <a:pt x="5917400" y="0"/>
                </a:lnTo>
                <a:lnTo>
                  <a:pt x="5917400" y="3259502"/>
                </a:lnTo>
                <a:lnTo>
                  <a:pt x="0" y="3259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21675" y="6896997"/>
            <a:ext cx="5664655" cy="2913807"/>
          </a:xfrm>
          <a:custGeom>
            <a:avLst/>
            <a:gdLst/>
            <a:ahLst/>
            <a:cxnLst/>
            <a:rect r="r" b="b" t="t" l="l"/>
            <a:pathLst>
              <a:path h="2913807" w="5664655">
                <a:moveTo>
                  <a:pt x="0" y="0"/>
                </a:moveTo>
                <a:lnTo>
                  <a:pt x="5664655" y="0"/>
                </a:lnTo>
                <a:lnTo>
                  <a:pt x="5664655" y="2913807"/>
                </a:lnTo>
                <a:lnTo>
                  <a:pt x="0" y="2913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90209" y="7747550"/>
            <a:ext cx="6127801" cy="2063253"/>
          </a:xfrm>
          <a:custGeom>
            <a:avLst/>
            <a:gdLst/>
            <a:ahLst/>
            <a:cxnLst/>
            <a:rect r="r" b="b" t="t" l="l"/>
            <a:pathLst>
              <a:path h="2063253" w="6127801">
                <a:moveTo>
                  <a:pt x="0" y="0"/>
                </a:moveTo>
                <a:lnTo>
                  <a:pt x="6127801" y="0"/>
                </a:lnTo>
                <a:lnTo>
                  <a:pt x="6127801" y="2063254"/>
                </a:lnTo>
                <a:lnTo>
                  <a:pt x="0" y="2063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64787" y="3800059"/>
            <a:ext cx="6127801" cy="2752369"/>
          </a:xfrm>
          <a:custGeom>
            <a:avLst/>
            <a:gdLst/>
            <a:ahLst/>
            <a:cxnLst/>
            <a:rect r="r" b="b" t="t" l="l"/>
            <a:pathLst>
              <a:path h="2752369" w="6127801">
                <a:moveTo>
                  <a:pt x="0" y="0"/>
                </a:moveTo>
                <a:lnTo>
                  <a:pt x="6127801" y="0"/>
                </a:lnTo>
                <a:lnTo>
                  <a:pt x="6127801" y="2752369"/>
                </a:lnTo>
                <a:lnTo>
                  <a:pt x="0" y="27523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95110"/>
            <a:ext cx="7336087" cy="254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Ready Product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3780" y="1028700"/>
            <a:ext cx="6333717" cy="3486183"/>
          </a:xfrm>
          <a:custGeom>
            <a:avLst/>
            <a:gdLst/>
            <a:ahLst/>
            <a:cxnLst/>
            <a:rect r="r" b="b" t="t" l="l"/>
            <a:pathLst>
              <a:path h="3486183" w="6333717">
                <a:moveTo>
                  <a:pt x="0" y="0"/>
                </a:moveTo>
                <a:lnTo>
                  <a:pt x="6333717" y="0"/>
                </a:lnTo>
                <a:lnTo>
                  <a:pt x="6333717" y="3486183"/>
                </a:lnTo>
                <a:lnTo>
                  <a:pt x="0" y="348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21792" y="-1049290"/>
            <a:ext cx="4231604" cy="13013798"/>
            <a:chOff x="0" y="0"/>
            <a:chExt cx="1114496" cy="3427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496" cy="3427502"/>
            </a:xfrm>
            <a:custGeom>
              <a:avLst/>
              <a:gdLst/>
              <a:ahLst/>
              <a:cxnLst/>
              <a:rect r="r" b="b" t="t" l="l"/>
              <a:pathLst>
                <a:path h="3427502" w="1114496">
                  <a:moveTo>
                    <a:pt x="0" y="0"/>
                  </a:moveTo>
                  <a:lnTo>
                    <a:pt x="1114496" y="0"/>
                  </a:lnTo>
                  <a:lnTo>
                    <a:pt x="1114496" y="3427502"/>
                  </a:lnTo>
                  <a:lnTo>
                    <a:pt x="0" y="34275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14496" cy="348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355727" y="-397371"/>
            <a:ext cx="532129" cy="2941746"/>
            <a:chOff x="0" y="0"/>
            <a:chExt cx="140149" cy="7747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0149" cy="774781"/>
            </a:xfrm>
            <a:custGeom>
              <a:avLst/>
              <a:gdLst/>
              <a:ahLst/>
              <a:cxnLst/>
              <a:rect r="r" b="b" t="t" l="l"/>
              <a:pathLst>
                <a:path h="774781" w="140149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878467" y="1028700"/>
            <a:ext cx="6380833" cy="3486183"/>
          </a:xfrm>
          <a:custGeom>
            <a:avLst/>
            <a:gdLst/>
            <a:ahLst/>
            <a:cxnLst/>
            <a:rect r="r" b="b" t="t" l="l"/>
            <a:pathLst>
              <a:path h="3486183" w="6380833">
                <a:moveTo>
                  <a:pt x="0" y="0"/>
                </a:moveTo>
                <a:lnTo>
                  <a:pt x="6380833" y="0"/>
                </a:lnTo>
                <a:lnTo>
                  <a:pt x="6380833" y="3486183"/>
                </a:lnTo>
                <a:lnTo>
                  <a:pt x="0" y="348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" t="0" r="-87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772117"/>
            <a:ext cx="6333717" cy="3467710"/>
          </a:xfrm>
          <a:custGeom>
            <a:avLst/>
            <a:gdLst/>
            <a:ahLst/>
            <a:cxnLst/>
            <a:rect r="r" b="b" t="t" l="l"/>
            <a:pathLst>
              <a:path h="3467710" w="6333717">
                <a:moveTo>
                  <a:pt x="0" y="0"/>
                </a:moveTo>
                <a:lnTo>
                  <a:pt x="6333717" y="0"/>
                </a:lnTo>
                <a:lnTo>
                  <a:pt x="6333717" y="3467710"/>
                </a:lnTo>
                <a:lnTo>
                  <a:pt x="0" y="3467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53619" y="5772117"/>
            <a:ext cx="6348134" cy="3486183"/>
          </a:xfrm>
          <a:custGeom>
            <a:avLst/>
            <a:gdLst/>
            <a:ahLst/>
            <a:cxnLst/>
            <a:rect r="r" b="b" t="t" l="l"/>
            <a:pathLst>
              <a:path h="3486183" w="6348134">
                <a:moveTo>
                  <a:pt x="0" y="0"/>
                </a:moveTo>
                <a:lnTo>
                  <a:pt x="6348134" y="0"/>
                </a:lnTo>
                <a:lnTo>
                  <a:pt x="6348134" y="3486183"/>
                </a:lnTo>
                <a:lnTo>
                  <a:pt x="0" y="3486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595110"/>
            <a:ext cx="7336087" cy="254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Ready Product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14640" y="-730162"/>
            <a:ext cx="7427113" cy="13250192"/>
            <a:chOff x="0" y="0"/>
            <a:chExt cx="1956112" cy="34897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6112" cy="3489763"/>
            </a:xfrm>
            <a:custGeom>
              <a:avLst/>
              <a:gdLst/>
              <a:ahLst/>
              <a:cxnLst/>
              <a:rect r="r" b="b" t="t" l="l"/>
              <a:pathLst>
                <a:path h="3489763" w="1956112">
                  <a:moveTo>
                    <a:pt x="0" y="0"/>
                  </a:moveTo>
                  <a:lnTo>
                    <a:pt x="1956112" y="0"/>
                  </a:lnTo>
                  <a:lnTo>
                    <a:pt x="1956112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56112" cy="3546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58586" y="2813162"/>
            <a:ext cx="7576479" cy="433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07"/>
              </a:lnSpc>
            </a:pPr>
            <a:r>
              <a:rPr lang="en-US" sz="15377" b="true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58586" y="6800505"/>
            <a:ext cx="6257371" cy="53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8"/>
              </a:lnSpc>
            </a:pPr>
            <a:r>
              <a:rPr lang="en-US" sz="2546" spc="6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337554" y="0"/>
            <a:ext cx="9144000" cy="10368586"/>
          </a:xfrm>
          <a:custGeom>
            <a:avLst/>
            <a:gdLst/>
            <a:ahLst/>
            <a:cxnLst/>
            <a:rect r="r" b="b" t="t" l="l"/>
            <a:pathLst>
              <a:path h="10368586" w="9144000">
                <a:moveTo>
                  <a:pt x="0" y="0"/>
                </a:moveTo>
                <a:lnTo>
                  <a:pt x="9144000" y="0"/>
                </a:lnTo>
                <a:lnTo>
                  <a:pt x="9144000" y="10368586"/>
                </a:lnTo>
                <a:lnTo>
                  <a:pt x="0" y="10368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118" r="0" b="-511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85276"/>
            <a:ext cx="411492" cy="274157"/>
          </a:xfrm>
          <a:custGeom>
            <a:avLst/>
            <a:gdLst/>
            <a:ahLst/>
            <a:cxnLst/>
            <a:rect r="r" b="b" t="t" l="l"/>
            <a:pathLst>
              <a:path h="274157" w="411492">
                <a:moveTo>
                  <a:pt x="0" y="0"/>
                </a:moveTo>
                <a:lnTo>
                  <a:pt x="411492" y="0"/>
                </a:lnTo>
                <a:lnTo>
                  <a:pt x="411492" y="274156"/>
                </a:lnTo>
                <a:lnTo>
                  <a:pt x="0" y="274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5540381" y="8550062"/>
            <a:ext cx="532129" cy="2941746"/>
            <a:chOff x="0" y="0"/>
            <a:chExt cx="140149" cy="7747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149" cy="774781"/>
            </a:xfrm>
            <a:custGeom>
              <a:avLst/>
              <a:gdLst/>
              <a:ahLst/>
              <a:cxnLst/>
              <a:rect r="r" b="b" t="t" l="l"/>
              <a:pathLst>
                <a:path h="774781" w="140149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14402" y="853625"/>
            <a:ext cx="1538516" cy="538623"/>
            <a:chOff x="0" y="0"/>
            <a:chExt cx="405206" cy="1418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5206" cy="141859"/>
            </a:xfrm>
            <a:custGeom>
              <a:avLst/>
              <a:gdLst/>
              <a:ahLst/>
              <a:cxnLst/>
              <a:rect r="r" b="b" t="t" l="l"/>
              <a:pathLst>
                <a:path h="141859" w="405206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90389" y="914974"/>
            <a:ext cx="78654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79211" y="914974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Rooms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89814" y="914974"/>
            <a:ext cx="110474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33249" y="914974"/>
            <a:ext cx="9278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4388" y="6875033"/>
            <a:ext cx="156031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  <a:spcBef>
                <a:spcPct val="0"/>
              </a:spcBef>
            </a:pPr>
            <a:r>
              <a:rPr lang="en-US" sz="25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YOUR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DAGa4X5XHWo</dc:identifier>
  <dcterms:modified xsi:type="dcterms:W3CDTF">2011-08-01T06:04:30Z</dcterms:modified>
  <cp:revision>1</cp:revision>
  <dc:title>Hotel management</dc:title>
</cp:coreProperties>
</file>